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5" r:id="rId5"/>
    <p:sldId id="264" r:id="rId6"/>
    <p:sldId id="257" r:id="rId7"/>
    <p:sldId id="270" r:id="rId8"/>
    <p:sldId id="258" r:id="rId9"/>
    <p:sldId id="266" r:id="rId10"/>
    <p:sldId id="271" r:id="rId11"/>
    <p:sldId id="267" r:id="rId12"/>
    <p:sldId id="269" r:id="rId13"/>
    <p:sldId id="272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296AC-1494-4794-BB5B-B678F71FD440}" v="3" dt="2025-09-01T06:59:38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60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BA3A106-3D27-14D7-034A-0CB1E51AF4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1F2595-4169-5BB7-3224-75963EFE56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F1855-CA8F-4742-AAD1-CA0538E4EA30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6C96F2-B829-3C2E-8547-9B73FD4097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0507F6-DFB8-80A6-EB87-9C34679181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DF0F4-CBC6-4BC3-AA13-A87A1CDBCF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8189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10B0C-9E2C-4DDE-97F2-400290C08600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7A4D-102E-4CDA-B007-1D3ED5B9BA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85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7A4D-102E-4CDA-B007-1D3ED5B9BAB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276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7695EA-688E-49B4-99DF-D07D11165AC3}" type="slidenum">
              <a:rPr lang="de-DE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Screenshot, Wasser, draußen, Landschaft enthält.">
            <a:extLst>
              <a:ext uri="{FF2B5EF4-FFF2-40B4-BE49-F238E27FC236}">
                <a16:creationId xmlns:a16="http://schemas.microsoft.com/office/drawing/2014/main" id="{EF52E645-073F-464F-D9D1-AF7EFEB8EF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8" r="5393" b="1"/>
          <a:stretch>
            <a:fillRect/>
          </a:stretch>
        </p:blipFill>
        <p:spPr>
          <a:xfrm>
            <a:off x="-17239" y="0"/>
            <a:ext cx="12209239" cy="635635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DFB8AAEA-EC72-B41E-E768-6E62A8BF8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993" y="940871"/>
            <a:ext cx="10515599" cy="21034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FD43F1-BC2D-53DC-52B4-56129CA5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5BFD-E6F9-45C8-8ABA-0B821E473797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20A21-4708-EE1B-7D68-1CD04D6F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80CDCD-15FF-DBF8-057A-37A8EE52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83C6-3268-4779-BDC3-9C4B90313F5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E7D4C236-82E6-DE68-EE1F-9DDC3777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3" y="330200"/>
            <a:ext cx="10515600" cy="544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Type in </a:t>
            </a:r>
            <a:r>
              <a:rPr lang="de-DE" dirty="0" err="1"/>
              <a:t>your</a:t>
            </a:r>
            <a:r>
              <a:rPr lang="de-DE" dirty="0"/>
              <a:t> Title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DDB788-3103-A18E-2B4E-E62389BEBA07}"/>
              </a:ext>
            </a:extLst>
          </p:cNvPr>
          <p:cNvSpPr/>
          <p:nvPr userDrawn="1"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FB2C02-4C62-6A95-4955-FC49C10CA2A4}"/>
              </a:ext>
            </a:extLst>
          </p:cNvPr>
          <p:cNvSpPr txBox="1"/>
          <p:nvPr userDrawn="1"/>
        </p:nvSpPr>
        <p:spPr>
          <a:xfrm>
            <a:off x="-1" y="6422509"/>
            <a:ext cx="917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Platform LC Medium"/>
              </a:rPr>
              <a:t>Smart Farming Hackathon 2025</a:t>
            </a:r>
            <a:endParaRPr lang="de-DE" sz="1800" b="0" dirty="0">
              <a:solidFill>
                <a:prstClr val="white"/>
              </a:solidFill>
              <a:latin typeface="Platform L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1825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D9306C-CAB0-2A06-786D-770F1F57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658BFFC-52D9-C8F7-A940-AFCE5886D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56E3DC-E83C-18CA-345D-AA0D13F7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5BFD-E6F9-45C8-8ABA-0B821E473797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48EEB3-38CC-AAAE-126A-B145941A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239A0-A3F5-70CB-4088-889313C3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83C6-3268-4779-BDC3-9C4B90313F5B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 descr="Ein Bild, das Screenshot, Wasser, draußen, Landschaft enthält.&#10;&#10;KI-generierte Inhalte können fehlerhaft sein.">
            <a:extLst>
              <a:ext uri="{FF2B5EF4-FFF2-40B4-BE49-F238E27FC236}">
                <a16:creationId xmlns:a16="http://schemas.microsoft.com/office/drawing/2014/main" id="{2814F790-4CB5-9BCF-FC82-5031982C9C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2" t="1" b="41685"/>
          <a:stretch>
            <a:fillRect/>
          </a:stretch>
        </p:blipFill>
        <p:spPr>
          <a:xfrm>
            <a:off x="-1" y="0"/>
            <a:ext cx="1162051" cy="63563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C5059D8-62F2-4255-638C-13919800B0E0}"/>
              </a:ext>
            </a:extLst>
          </p:cNvPr>
          <p:cNvSpPr/>
          <p:nvPr userDrawn="1"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D76E52-821D-C481-CD0D-900458106B71}"/>
              </a:ext>
            </a:extLst>
          </p:cNvPr>
          <p:cNvSpPr txBox="1"/>
          <p:nvPr userDrawn="1"/>
        </p:nvSpPr>
        <p:spPr>
          <a:xfrm>
            <a:off x="-1" y="6422509"/>
            <a:ext cx="917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Platform LC Medium"/>
              </a:rPr>
              <a:t>Smart Farming Hackathon 2025!</a:t>
            </a:r>
            <a:endParaRPr lang="de-DE" sz="1800" b="0" dirty="0">
              <a:solidFill>
                <a:prstClr val="white"/>
              </a:solidFill>
              <a:latin typeface="Platform L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95545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6849398-041F-B770-FC44-BF30371E8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6BD851F-56AC-C221-2CED-6E92B89D7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35EB06-B025-9923-D7EB-9A1757DE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5BFD-E6F9-45C8-8ABA-0B821E473797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ED52AF-2175-B4D6-09AF-B8B1F21E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96807B-A9FD-A64A-E6D9-B3C76253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83C6-3268-4779-BDC3-9C4B90313F5B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 descr="Ein Bild, das Screenshot, Wasser, draußen, Landschaft enthält.&#10;&#10;KI-generierte Inhalte können fehlerhaft sein.">
            <a:extLst>
              <a:ext uri="{FF2B5EF4-FFF2-40B4-BE49-F238E27FC236}">
                <a16:creationId xmlns:a16="http://schemas.microsoft.com/office/drawing/2014/main" id="{314D1DFB-C1FB-B9BB-E53B-929FC7AB63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2" t="1" b="41685"/>
          <a:stretch>
            <a:fillRect/>
          </a:stretch>
        </p:blipFill>
        <p:spPr>
          <a:xfrm>
            <a:off x="-1" y="0"/>
            <a:ext cx="1162051" cy="63563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0D36F00-37F6-FEE4-5F62-A02D3E88BC18}"/>
              </a:ext>
            </a:extLst>
          </p:cNvPr>
          <p:cNvSpPr/>
          <p:nvPr userDrawn="1"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B2E411-1515-FC68-898D-9067403EEC77}"/>
              </a:ext>
            </a:extLst>
          </p:cNvPr>
          <p:cNvSpPr txBox="1"/>
          <p:nvPr userDrawn="1"/>
        </p:nvSpPr>
        <p:spPr>
          <a:xfrm>
            <a:off x="-1" y="6422509"/>
            <a:ext cx="917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Platform LC Medium"/>
              </a:rPr>
              <a:t>Smart Farming Hackathon 2025!</a:t>
            </a:r>
            <a:endParaRPr lang="de-DE" sz="1800" b="0" dirty="0">
              <a:solidFill>
                <a:prstClr val="white"/>
              </a:solidFill>
              <a:latin typeface="Platform L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09070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69F53-E466-C1FB-5EB5-9CFCDE4D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747D0F-523E-D397-F56D-1E464DF54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fik 10" descr="Ein Bild, das Screenshot, Wasser, draußen, Landschaft enthält.&#10;&#10;KI-generierte Inhalte können fehlerhaft sein.">
            <a:extLst>
              <a:ext uri="{FF2B5EF4-FFF2-40B4-BE49-F238E27FC236}">
                <a16:creationId xmlns:a16="http://schemas.microsoft.com/office/drawing/2014/main" id="{3D60FDCB-D44B-18CC-DC2E-D31B76CEB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2" t="1" b="41685"/>
          <a:stretch>
            <a:fillRect/>
          </a:stretch>
        </p:blipFill>
        <p:spPr>
          <a:xfrm>
            <a:off x="-1" y="0"/>
            <a:ext cx="1162051" cy="6356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52F5B90-E531-3D10-42EF-DEAF47D2DB7F}"/>
              </a:ext>
            </a:extLst>
          </p:cNvPr>
          <p:cNvSpPr/>
          <p:nvPr userDrawn="1"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76B90F5-2E36-E8AD-17AB-A3048FDC4C51}"/>
              </a:ext>
            </a:extLst>
          </p:cNvPr>
          <p:cNvSpPr txBox="1"/>
          <p:nvPr userDrawn="1"/>
        </p:nvSpPr>
        <p:spPr>
          <a:xfrm>
            <a:off x="-1" y="6422509"/>
            <a:ext cx="917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Platform LC Medium"/>
              </a:rPr>
              <a:t>Smart Farming Hackathon 2025</a:t>
            </a:r>
            <a:endParaRPr lang="de-DE" sz="1800" b="0" dirty="0">
              <a:solidFill>
                <a:prstClr val="white"/>
              </a:solidFill>
              <a:latin typeface="Platform L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6209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2602C-D128-AF06-6E78-32DA02A9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1FF45F-9B9C-F278-3D76-CED1FDC25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3D293A-D8A3-453D-7962-BA442BF8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5BFD-E6F9-45C8-8ABA-0B821E473797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FAA8D0-7DA0-F7B3-4113-FB1D02E1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6CC1C3-F275-A64B-85F2-9EFA5F19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83C6-3268-4779-BDC3-9C4B90313F5B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 descr="Ein Bild, das Screenshot, Wasser, draußen, Landschaft enthält.&#10;&#10;KI-generierte Inhalte können fehlerhaft sein.">
            <a:extLst>
              <a:ext uri="{FF2B5EF4-FFF2-40B4-BE49-F238E27FC236}">
                <a16:creationId xmlns:a16="http://schemas.microsoft.com/office/drawing/2014/main" id="{FAC0867E-96A7-C9E7-4985-41EE4B106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2" t="1" b="41685"/>
          <a:stretch>
            <a:fillRect/>
          </a:stretch>
        </p:blipFill>
        <p:spPr>
          <a:xfrm>
            <a:off x="-1" y="0"/>
            <a:ext cx="1162051" cy="63563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D3C78F9-C92F-E1DD-F73A-697FEEBED83E}"/>
              </a:ext>
            </a:extLst>
          </p:cNvPr>
          <p:cNvSpPr/>
          <p:nvPr userDrawn="1"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F66791E-C1DA-1BB1-E203-C5125C02A44D}"/>
              </a:ext>
            </a:extLst>
          </p:cNvPr>
          <p:cNvSpPr txBox="1"/>
          <p:nvPr userDrawn="1"/>
        </p:nvSpPr>
        <p:spPr>
          <a:xfrm>
            <a:off x="-1" y="6422509"/>
            <a:ext cx="917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Platform LC Medium"/>
              </a:rPr>
              <a:t>Smart Farming Hackathon 2025!</a:t>
            </a:r>
            <a:endParaRPr lang="de-DE" sz="1800" b="0" dirty="0">
              <a:solidFill>
                <a:prstClr val="white"/>
              </a:solidFill>
              <a:latin typeface="Platform L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3175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02D12-0206-616C-DBD9-447B9887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3312CD-7EBB-0F8A-7214-956960EEE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E6548C-9065-21D5-3F2C-B3D24D64C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806AC3-AB4B-B41F-6EC6-B67B125C7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5BFD-E6F9-45C8-8ABA-0B821E473797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E6DC93-303D-AFC0-90AE-8BFD1B46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F77F36-1B1F-97BE-C907-9995337A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83C6-3268-4779-BDC3-9C4B90313F5B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 descr="Ein Bild, das Screenshot, Wasser, draußen, Landschaft enthält.&#10;&#10;KI-generierte Inhalte können fehlerhaft sein.">
            <a:extLst>
              <a:ext uri="{FF2B5EF4-FFF2-40B4-BE49-F238E27FC236}">
                <a16:creationId xmlns:a16="http://schemas.microsoft.com/office/drawing/2014/main" id="{72E96548-7EF6-6C94-23A0-E1A611861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2" t="1" b="41685"/>
          <a:stretch>
            <a:fillRect/>
          </a:stretch>
        </p:blipFill>
        <p:spPr>
          <a:xfrm>
            <a:off x="-1" y="0"/>
            <a:ext cx="1162051" cy="63563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BA2DA4A-34E4-D13B-CB46-65E17B7AFCC9}"/>
              </a:ext>
            </a:extLst>
          </p:cNvPr>
          <p:cNvSpPr/>
          <p:nvPr userDrawn="1"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F4D35DF-DE75-A3DB-24AD-BDB88B2382EC}"/>
              </a:ext>
            </a:extLst>
          </p:cNvPr>
          <p:cNvSpPr txBox="1"/>
          <p:nvPr userDrawn="1"/>
        </p:nvSpPr>
        <p:spPr>
          <a:xfrm>
            <a:off x="-1" y="6422509"/>
            <a:ext cx="917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Platform LC Medium"/>
              </a:rPr>
              <a:t>Smart Farming Hackathon 2025!</a:t>
            </a:r>
            <a:endParaRPr lang="de-DE" sz="1800" b="0" dirty="0">
              <a:solidFill>
                <a:prstClr val="white"/>
              </a:solidFill>
              <a:latin typeface="Platform L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14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47EEC-8014-00D4-9525-5502A7B1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64A3A7-405F-FC88-A19F-EBA742161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C496D8-640E-4A43-794C-F78827A8E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DD26FB-526D-B94D-B940-FC7C622D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7B4C07-16BF-DAB6-0321-62A824B73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CA5F3AE-70A9-D268-D975-6DE4409C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5BFD-E6F9-45C8-8ABA-0B821E473797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EF9DA1E-2547-7191-CBD4-A43DCF33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51E376B-0EDA-8286-CD19-4C2B9DD1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83C6-3268-4779-BDC3-9C4B90313F5B}" type="slidenum">
              <a:rPr lang="de-DE" smtClean="0"/>
              <a:t>‹#›</a:t>
            </a:fld>
            <a:endParaRPr lang="de-DE"/>
          </a:p>
        </p:txBody>
      </p:sp>
      <p:pic>
        <p:nvPicPr>
          <p:cNvPr id="10" name="Grafik 9" descr="Ein Bild, das Screenshot, Wasser, draußen, Landschaft enthält.&#10;&#10;KI-generierte Inhalte können fehlerhaft sein.">
            <a:extLst>
              <a:ext uri="{FF2B5EF4-FFF2-40B4-BE49-F238E27FC236}">
                <a16:creationId xmlns:a16="http://schemas.microsoft.com/office/drawing/2014/main" id="{1C9AAF59-B6EE-0397-111E-FBCE127E1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2" t="1" b="41685"/>
          <a:stretch>
            <a:fillRect/>
          </a:stretch>
        </p:blipFill>
        <p:spPr>
          <a:xfrm>
            <a:off x="-1" y="0"/>
            <a:ext cx="1162051" cy="63563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365C614-16B7-1E9B-6558-3102F83B786F}"/>
              </a:ext>
            </a:extLst>
          </p:cNvPr>
          <p:cNvSpPr/>
          <p:nvPr userDrawn="1"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8F7C3C1-5203-87C8-CF39-B7F0C11005F7}"/>
              </a:ext>
            </a:extLst>
          </p:cNvPr>
          <p:cNvSpPr txBox="1"/>
          <p:nvPr userDrawn="1"/>
        </p:nvSpPr>
        <p:spPr>
          <a:xfrm>
            <a:off x="-1" y="6422509"/>
            <a:ext cx="917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Platform LC Medium"/>
              </a:rPr>
              <a:t>Smart Farming Hackathon 2025!</a:t>
            </a:r>
            <a:endParaRPr lang="de-DE" sz="1800" b="0" dirty="0">
              <a:solidFill>
                <a:prstClr val="white"/>
              </a:solidFill>
              <a:latin typeface="Platform L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645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D007C-CF2E-5C9F-DAC5-111F0241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324284-4781-9121-F8E7-001BB3AC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5BFD-E6F9-45C8-8ABA-0B821E473797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E330A0-E47C-669E-B39C-15FECA17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387875-2DF0-353C-71E8-A06C569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83C6-3268-4779-BDC3-9C4B90313F5B}" type="slidenum">
              <a:rPr lang="de-DE" smtClean="0"/>
              <a:t>‹#›</a:t>
            </a:fld>
            <a:endParaRPr lang="de-DE"/>
          </a:p>
        </p:txBody>
      </p:sp>
      <p:pic>
        <p:nvPicPr>
          <p:cNvPr id="6" name="Grafik 5" descr="Ein Bild, das Screenshot, Wasser, draußen, Landschaft enthält.&#10;&#10;KI-generierte Inhalte können fehlerhaft sein.">
            <a:extLst>
              <a:ext uri="{FF2B5EF4-FFF2-40B4-BE49-F238E27FC236}">
                <a16:creationId xmlns:a16="http://schemas.microsoft.com/office/drawing/2014/main" id="{B0B3A74C-B512-F08E-168E-E020A5777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2" t="1" b="41685"/>
          <a:stretch>
            <a:fillRect/>
          </a:stretch>
        </p:blipFill>
        <p:spPr>
          <a:xfrm>
            <a:off x="-1" y="0"/>
            <a:ext cx="1162051" cy="63563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1EF7454-B7DC-74FC-22E7-66C1A5215187}"/>
              </a:ext>
            </a:extLst>
          </p:cNvPr>
          <p:cNvSpPr/>
          <p:nvPr userDrawn="1"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828209-49C2-C5A8-5848-61C153CD9AD4}"/>
              </a:ext>
            </a:extLst>
          </p:cNvPr>
          <p:cNvSpPr txBox="1"/>
          <p:nvPr userDrawn="1"/>
        </p:nvSpPr>
        <p:spPr>
          <a:xfrm>
            <a:off x="-1" y="6422509"/>
            <a:ext cx="917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Platform LC Medium"/>
              </a:rPr>
              <a:t>Smart Farming Hackathon 2025!</a:t>
            </a:r>
            <a:endParaRPr lang="de-DE" sz="1800" b="0" dirty="0">
              <a:solidFill>
                <a:prstClr val="white"/>
              </a:solidFill>
              <a:latin typeface="Platform LC Medium"/>
            </a:endParaRPr>
          </a:p>
        </p:txBody>
      </p:sp>
    </p:spTree>
    <p:extLst>
      <p:ext uri="{BB962C8B-B14F-4D97-AF65-F5344CB8AC3E}">
        <p14:creationId xmlns:p14="http://schemas.microsoft.com/office/powerpoint/2010/main" val="86967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61724C-CF4B-10FD-238F-B71C20D1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5BFD-E6F9-45C8-8ABA-0B821E473797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F629E-530E-23B8-19E3-3FA6A6D4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44CA9D-C309-E0E0-23E5-39EE8335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83C6-3268-4779-BDC3-9C4B90313F5B}" type="slidenum">
              <a:rPr lang="de-DE" smtClean="0"/>
              <a:t>‹#›</a:t>
            </a:fld>
            <a:endParaRPr lang="de-DE"/>
          </a:p>
        </p:txBody>
      </p:sp>
      <p:pic>
        <p:nvPicPr>
          <p:cNvPr id="5" name="Grafik 4" descr="Ein Bild, das Screenshot, Wasser, draußen, Landschaft enthält.&#10;&#10;KI-generierte Inhalte können fehlerhaft sein.">
            <a:extLst>
              <a:ext uri="{FF2B5EF4-FFF2-40B4-BE49-F238E27FC236}">
                <a16:creationId xmlns:a16="http://schemas.microsoft.com/office/drawing/2014/main" id="{7FCA5E42-4C01-95E7-0138-7FC4827C75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2" t="1" b="41685"/>
          <a:stretch>
            <a:fillRect/>
          </a:stretch>
        </p:blipFill>
        <p:spPr>
          <a:xfrm>
            <a:off x="-1" y="0"/>
            <a:ext cx="1162051" cy="63563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EF161C4-4B63-37F4-B1A6-99658468E5AD}"/>
              </a:ext>
            </a:extLst>
          </p:cNvPr>
          <p:cNvSpPr/>
          <p:nvPr userDrawn="1"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AB454C1-9FCA-4918-45E4-AFADEA39A490}"/>
              </a:ext>
            </a:extLst>
          </p:cNvPr>
          <p:cNvSpPr txBox="1"/>
          <p:nvPr userDrawn="1"/>
        </p:nvSpPr>
        <p:spPr>
          <a:xfrm>
            <a:off x="-1" y="6422509"/>
            <a:ext cx="917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Platform LC Medium"/>
              </a:rPr>
              <a:t>Smart Farming Hackathon 2025!</a:t>
            </a:r>
            <a:endParaRPr lang="de-DE" sz="1800" b="0" dirty="0">
              <a:solidFill>
                <a:prstClr val="white"/>
              </a:solidFill>
              <a:latin typeface="Platform L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562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539F5-3515-87EF-2264-393C9DEE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6D246D-9756-596F-B68B-AE27890D4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AF576A-B456-5B56-4D14-AABA90393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165D39-E08F-571C-FC07-0AD0E147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5BFD-E6F9-45C8-8ABA-0B821E473797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BD5694-5CC7-D076-98C0-E04A0688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9EA1C5-20F3-CFCB-2F0A-DF827153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83C6-3268-4779-BDC3-9C4B90313F5B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 descr="Ein Bild, das Screenshot, Wasser, draußen, Landschaft enthält.&#10;&#10;KI-generierte Inhalte können fehlerhaft sein.">
            <a:extLst>
              <a:ext uri="{FF2B5EF4-FFF2-40B4-BE49-F238E27FC236}">
                <a16:creationId xmlns:a16="http://schemas.microsoft.com/office/drawing/2014/main" id="{85585B00-D1F8-B428-E332-40EF8A61D1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2" t="1" b="41685"/>
          <a:stretch>
            <a:fillRect/>
          </a:stretch>
        </p:blipFill>
        <p:spPr>
          <a:xfrm>
            <a:off x="-1" y="0"/>
            <a:ext cx="1162051" cy="63563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0853067-1938-1C7F-FDFF-104981D65A4B}"/>
              </a:ext>
            </a:extLst>
          </p:cNvPr>
          <p:cNvSpPr/>
          <p:nvPr userDrawn="1"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A1E6B7-4FCC-D177-2DD3-F1BDC70BBD37}"/>
              </a:ext>
            </a:extLst>
          </p:cNvPr>
          <p:cNvSpPr txBox="1"/>
          <p:nvPr userDrawn="1"/>
        </p:nvSpPr>
        <p:spPr>
          <a:xfrm>
            <a:off x="-1" y="6422509"/>
            <a:ext cx="917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Platform LC Medium"/>
              </a:rPr>
              <a:t>Smart Farming Hackathon 2025!</a:t>
            </a:r>
            <a:endParaRPr lang="de-DE" sz="1800" b="0" dirty="0">
              <a:solidFill>
                <a:prstClr val="white"/>
              </a:solidFill>
              <a:latin typeface="Platform L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1039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7BA39-93F1-CC2A-BCBE-63967C98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2EAA316-85CC-DB66-AE09-D21E3DE1F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83C0D2-707A-5ECA-D6B7-45E5D05A1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0ECD9D-13BC-0A96-A47C-F29751FF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5BFD-E6F9-45C8-8ABA-0B821E473797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C4E1A0-1340-E35E-3516-C086CA8B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29CF48-EB20-99D8-10F1-17058623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83C6-3268-4779-BDC3-9C4B90313F5B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 descr="Ein Bild, das Screenshot, Wasser, draußen, Landschaft enthält.&#10;&#10;KI-generierte Inhalte können fehlerhaft sein.">
            <a:extLst>
              <a:ext uri="{FF2B5EF4-FFF2-40B4-BE49-F238E27FC236}">
                <a16:creationId xmlns:a16="http://schemas.microsoft.com/office/drawing/2014/main" id="{90F8EA0D-99E8-C453-04A4-F9DB8AD13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2" t="1" b="41685"/>
          <a:stretch>
            <a:fillRect/>
          </a:stretch>
        </p:blipFill>
        <p:spPr>
          <a:xfrm>
            <a:off x="-1" y="0"/>
            <a:ext cx="1162051" cy="63563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A1C9068-747A-EDAB-33EA-7D2E47EE0491}"/>
              </a:ext>
            </a:extLst>
          </p:cNvPr>
          <p:cNvSpPr/>
          <p:nvPr userDrawn="1"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6E423A5-3328-5884-63EC-F1F4AC36434B}"/>
              </a:ext>
            </a:extLst>
          </p:cNvPr>
          <p:cNvSpPr txBox="1"/>
          <p:nvPr userDrawn="1"/>
        </p:nvSpPr>
        <p:spPr>
          <a:xfrm>
            <a:off x="-1" y="6422509"/>
            <a:ext cx="917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prstClr val="white"/>
                </a:solidFill>
                <a:latin typeface="Platform LC Medium"/>
              </a:rPr>
              <a:t>Smart Farming Hackathon 2025!</a:t>
            </a:r>
            <a:endParaRPr lang="de-DE" sz="1800" b="0" dirty="0">
              <a:solidFill>
                <a:prstClr val="white"/>
              </a:solidFill>
              <a:latin typeface="Platform L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4714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15F0E8-B966-A4FA-B5FB-CF9119EE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321469"/>
            <a:ext cx="10515600" cy="544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Type in </a:t>
            </a:r>
            <a:r>
              <a:rPr lang="de-DE" dirty="0" err="1"/>
              <a:t>your</a:t>
            </a:r>
            <a:r>
              <a:rPr lang="de-DE" dirty="0"/>
              <a:t> Title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24B742-00F5-BA53-8ACF-35534D2BA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825" y="10025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A0C031-82DA-AC1C-168C-EFFB61A26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4B5BFD-E6F9-45C8-8ABA-0B821E473797}" type="datetimeFigureOut">
              <a:rPr lang="de-DE" smtClean="0"/>
              <a:t>04.09.2025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D7C45-D5CE-E96D-8A1F-7067910B1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DD5292-A5A0-E4D9-33D7-1DF9470C6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8E83C6-3268-4779-BDC3-9C4B90313F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35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D50B2-C414-17FF-EE0E-BBC476C8E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DBB0D05B-5887-469C-CE11-BAA816BB1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993" y="940871"/>
            <a:ext cx="6098955" cy="4850329"/>
          </a:xfrm>
        </p:spPr>
        <p:txBody>
          <a:bodyPr>
            <a:normAutofit/>
          </a:bodyPr>
          <a:lstStyle/>
          <a:p>
            <a:endParaRPr lang="en-US" sz="4800" b="1" dirty="0"/>
          </a:p>
          <a:p>
            <a:r>
              <a:rPr lang="en-US" sz="4800" b="1" dirty="0"/>
              <a:t>Cut office work by 50% with compliance checks by the push of a button</a:t>
            </a:r>
          </a:p>
          <a:p>
            <a:endParaRPr lang="en-US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C9D5-68EF-7DD0-AB2F-DA2D15AA1764}"/>
              </a:ext>
            </a:extLst>
          </p:cNvPr>
          <p:cNvSpPr txBox="1"/>
          <p:nvPr/>
        </p:nvSpPr>
        <p:spPr>
          <a:xfrm>
            <a:off x="3436372" y="4839911"/>
            <a:ext cx="2502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Team </a:t>
            </a:r>
            <a:r>
              <a:rPr lang="en-US" sz="2800" b="1" dirty="0" err="1"/>
              <a:t>SafeAgri</a:t>
            </a:r>
            <a:endParaRPr lang="en-US" sz="2800" b="1" dirty="0"/>
          </a:p>
          <a:p>
            <a:endParaRPr lang="en-US" dirty="0"/>
          </a:p>
          <a:p>
            <a:endParaRPr lang="en-US" b="1" dirty="0"/>
          </a:p>
        </p:txBody>
      </p:sp>
      <p:pic>
        <p:nvPicPr>
          <p:cNvPr id="7" name="Grafik 92">
            <a:extLst>
              <a:ext uri="{FF2B5EF4-FFF2-40B4-BE49-F238E27FC236}">
                <a16:creationId xmlns:a16="http://schemas.microsoft.com/office/drawing/2014/main" id="{745D3575-2566-377D-3F8D-851FF17A5CC2}"/>
              </a:ext>
            </a:extLst>
          </p:cNvPr>
          <p:cNvPicPr/>
          <p:nvPr/>
        </p:nvPicPr>
        <p:blipFill>
          <a:blip r:embed="rId2"/>
          <a:srcRect t="17558" b="8888"/>
          <a:stretch/>
        </p:blipFill>
        <p:spPr>
          <a:xfrm>
            <a:off x="6829510" y="1574137"/>
            <a:ext cx="4855126" cy="3583796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17954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94E0A-8ACE-CDBC-F8E7-0FA2211D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8516B-9526-11BC-B344-C37397CE5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030" y="1504156"/>
            <a:ext cx="6411190" cy="38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3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21AA-DE67-318C-1C5A-FCC2C136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4DFF1-9331-4DF4-95A1-BE59CDFC2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825" y="1253331"/>
            <a:ext cx="67956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Farmers </a:t>
            </a:r>
            <a:r>
              <a:rPr lang="en-US" sz="3200" b="1" dirty="0"/>
              <a:t>must follow environmental laws</a:t>
            </a:r>
            <a:r>
              <a:rPr lang="en-US" sz="3200" dirty="0"/>
              <a:t> that limit fertilization and pesticide use to protect water, soil, biodiversity, and food safety.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Grafik 1">
            <a:extLst>
              <a:ext uri="{FF2B5EF4-FFF2-40B4-BE49-F238E27FC236}">
                <a16:creationId xmlns:a16="http://schemas.microsoft.com/office/drawing/2014/main" id="{7A85DEBD-7E15-18E1-1AC6-9CD3F6599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7" r="54276" b="4383"/>
          <a:stretch/>
        </p:blipFill>
        <p:spPr>
          <a:xfrm>
            <a:off x="8277205" y="1586157"/>
            <a:ext cx="3290467" cy="32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7FA0AF-C964-C19F-A413-59053ECA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321468"/>
            <a:ext cx="10515600" cy="681037"/>
          </a:xfrm>
        </p:spPr>
        <p:txBody>
          <a:bodyPr>
            <a:noAutofit/>
          </a:bodyPr>
          <a:lstStyle/>
          <a:p>
            <a:r>
              <a:rPr lang="de-DE" sz="4000" dirty="0"/>
              <a:t>Problem Statement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8567432-F0E4-6DDC-3BEB-20CC41786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825" y="1002506"/>
            <a:ext cx="652032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Complex plant protection laws</a:t>
            </a:r>
          </a:p>
          <a:p>
            <a:r>
              <a:rPr lang="en-US" sz="3200" dirty="0"/>
              <a:t>Compliance checks are mostly manual and time consuming</a:t>
            </a:r>
          </a:p>
          <a:p>
            <a:r>
              <a:rPr lang="en-US" sz="3200" dirty="0"/>
              <a:t>Leads to uncertainty, higher costs, and risk of penalties</a:t>
            </a:r>
          </a:p>
          <a:p>
            <a:r>
              <a:rPr lang="en-US" sz="3200" dirty="0"/>
              <a:t>Lack of reports for audit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6C6E16-41AE-5DD3-4334-E0D615E17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06"/>
          <a:stretch/>
        </p:blipFill>
        <p:spPr>
          <a:xfrm>
            <a:off x="7787147" y="1648871"/>
            <a:ext cx="4142931" cy="350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fik 93"/>
          <p:cNvPicPr/>
          <p:nvPr/>
        </p:nvPicPr>
        <p:blipFill>
          <a:blip r:embed="rId3"/>
          <a:stretch/>
        </p:blipFill>
        <p:spPr>
          <a:xfrm>
            <a:off x="1179000" y="2286000"/>
            <a:ext cx="3252600" cy="182880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302386" y="311040"/>
            <a:ext cx="10515240" cy="680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3300" spc="-1" dirty="0">
                <a:solidFill>
                  <a:srgbClr val="000000"/>
                </a:solidFill>
                <a:latin typeface="Aptos"/>
              </a:rPr>
              <a:t>Problem Scenario</a:t>
            </a:r>
            <a:endParaRPr lang="de-DE" sz="3300" b="0" strike="noStrike" spc="-1" dirty="0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96" name="Grafik 95"/>
          <p:cNvPicPr/>
          <p:nvPr/>
        </p:nvPicPr>
        <p:blipFill>
          <a:blip r:embed="rId4"/>
          <a:stretch/>
        </p:blipFill>
        <p:spPr>
          <a:xfrm>
            <a:off x="5486400" y="1345320"/>
            <a:ext cx="6172200" cy="4141080"/>
          </a:xfrm>
          <a:prstGeom prst="rect">
            <a:avLst/>
          </a:prstGeom>
          <a:ln w="0">
            <a:noFill/>
          </a:ln>
        </p:spPr>
      </p:pic>
      <p:sp>
        <p:nvSpPr>
          <p:cNvPr id="97" name="Gerader Verbinder 96"/>
          <p:cNvSpPr/>
          <p:nvPr/>
        </p:nvSpPr>
        <p:spPr>
          <a:xfrm flipV="1">
            <a:off x="2971800" y="1371600"/>
            <a:ext cx="2514600" cy="2514600"/>
          </a:xfrm>
          <a:prstGeom prst="line">
            <a:avLst/>
          </a:prstGeom>
          <a:ln w="54720">
            <a:solidFill>
              <a:srgbClr val="FF4000"/>
            </a:solidFill>
            <a:prstDash val="sys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8" name="Gerader Verbinder 97"/>
          <p:cNvSpPr/>
          <p:nvPr/>
        </p:nvSpPr>
        <p:spPr>
          <a:xfrm>
            <a:off x="2971800" y="4114800"/>
            <a:ext cx="2514600" cy="1371600"/>
          </a:xfrm>
          <a:prstGeom prst="line">
            <a:avLst/>
          </a:prstGeom>
          <a:ln w="54720">
            <a:solidFill>
              <a:srgbClr val="FF4000"/>
            </a:solidFill>
            <a:prstDash val="sys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F18E4-EE6A-0FB4-9BD3-2C96BE7A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 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8B0DEF-F5AA-3DDD-3104-F359885BB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endParaRPr lang="en-US" sz="3200" dirty="0"/>
          </a:p>
          <a:p>
            <a:pPr marL="0" indent="0" fontAlgn="base">
              <a:buNone/>
            </a:pPr>
            <a:endParaRPr lang="en-US" sz="3200" dirty="0"/>
          </a:p>
          <a:p>
            <a:pPr fontAlgn="base"/>
            <a:r>
              <a:rPr lang="en-US" sz="3200" dirty="0"/>
              <a:t>API </a:t>
            </a:r>
            <a:r>
              <a:rPr lang="en-US" sz="3200" b="1" dirty="0"/>
              <a:t>connection</a:t>
            </a:r>
            <a:r>
              <a:rPr lang="en-US" sz="3200" dirty="0"/>
              <a:t> of FMIS and </a:t>
            </a:r>
            <a:r>
              <a:rPr lang="en-US" sz="3200" dirty="0" err="1"/>
              <a:t>Geobox</a:t>
            </a:r>
            <a:r>
              <a:rPr lang="en-US" sz="3200" dirty="0"/>
              <a:t>​</a:t>
            </a:r>
          </a:p>
          <a:p>
            <a:pPr fontAlgn="base"/>
            <a:r>
              <a:rPr lang="it-IT" sz="3200" b="1" dirty="0" err="1"/>
              <a:t>Scattered</a:t>
            </a:r>
            <a:r>
              <a:rPr lang="it-IT" sz="3200" dirty="0"/>
              <a:t>, </a:t>
            </a:r>
            <a:r>
              <a:rPr lang="it-IT" sz="3200" dirty="0" err="1"/>
              <a:t>inaccessible</a:t>
            </a:r>
            <a:r>
              <a:rPr lang="it-IT" sz="3200" dirty="0"/>
              <a:t> </a:t>
            </a:r>
            <a:r>
              <a:rPr lang="it-IT" sz="3200" dirty="0" err="1"/>
              <a:t>legal</a:t>
            </a:r>
            <a:r>
              <a:rPr lang="it-IT" sz="3200" dirty="0"/>
              <a:t> &amp; compliance </a:t>
            </a:r>
            <a:r>
              <a:rPr lang="it-IT" sz="3200" b="1" dirty="0"/>
              <a:t>data</a:t>
            </a:r>
            <a:r>
              <a:rPr lang="en-US" sz="3200" dirty="0"/>
              <a:t>​</a:t>
            </a:r>
          </a:p>
          <a:p>
            <a:pPr fontAlgn="base"/>
            <a:r>
              <a:rPr lang="en-US" sz="3200" b="1" dirty="0"/>
              <a:t>Conversion</a:t>
            </a:r>
            <a:r>
              <a:rPr lang="en-US" sz="3200" dirty="0"/>
              <a:t> of legal texts into an accessible machine-readable format</a:t>
            </a:r>
          </a:p>
        </p:txBody>
      </p:sp>
    </p:spTree>
    <p:extLst>
      <p:ext uri="{BB962C8B-B14F-4D97-AF65-F5344CB8AC3E}">
        <p14:creationId xmlns:p14="http://schemas.microsoft.com/office/powerpoint/2010/main" val="1055833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2A0A-E6CD-C7A2-5626-E64ABD03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Goal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13C9-19E6-AE51-B7FD-E65A753FD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82" y="1337207"/>
            <a:ext cx="6297729" cy="4351338"/>
          </a:xfrm>
        </p:spPr>
        <p:txBody>
          <a:bodyPr>
            <a:normAutofit/>
          </a:bodyPr>
          <a:lstStyle/>
          <a:p>
            <a:pPr fontAlgn="base"/>
            <a:r>
              <a:rPr lang="en-US" sz="3200" b="1" dirty="0"/>
              <a:t>Farmers: </a:t>
            </a:r>
            <a:r>
              <a:rPr lang="en-US" sz="3200" dirty="0"/>
              <a:t>Visualized, easy to understand compliance data​</a:t>
            </a:r>
          </a:p>
          <a:p>
            <a:pPr fontAlgn="base"/>
            <a:r>
              <a:rPr lang="en-US" sz="3200" b="1" dirty="0"/>
              <a:t>Technical enabler</a:t>
            </a:r>
            <a:r>
              <a:rPr lang="en-US" sz="3200" dirty="0"/>
              <a:t>: Ready to integrate, machine-readable data stream​</a:t>
            </a:r>
          </a:p>
          <a:p>
            <a:pPr fontAlgn="base"/>
            <a:r>
              <a:rPr lang="en-US" sz="3200" b="1" dirty="0"/>
              <a:t>Stakeholders: </a:t>
            </a:r>
            <a:r>
              <a:rPr lang="en-US" sz="3200" dirty="0"/>
              <a:t>human-readable documentation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D92F9-E96C-B396-2682-8681F9B6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774" y="1337207"/>
            <a:ext cx="4320914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6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5E68-AFDE-BF13-D9EE-1B68ACDB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Proposed 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D2A79-5534-F4BD-D01B-B377EBFAE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20"/>
          <a:stretch>
            <a:fillRect/>
          </a:stretch>
        </p:blipFill>
        <p:spPr>
          <a:xfrm>
            <a:off x="1802655" y="1897626"/>
            <a:ext cx="10072336" cy="34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8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F55B-8263-FA58-A600-BBF41BA3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Proposed Solution &amp;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9C29-5457-5FCA-0134-E280A16FF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825" y="1253331"/>
            <a:ext cx="1064987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Our system turns complex regulations into an easy map that shows farmers </a:t>
            </a:r>
            <a:r>
              <a:rPr lang="en-US" b="1" dirty="0"/>
              <a:t>exactly where spraying is allowed and where it is not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Applies </a:t>
            </a:r>
            <a:r>
              <a:rPr lang="en-US" b="1" dirty="0"/>
              <a:t>BVL </a:t>
            </a:r>
            <a:r>
              <a:rPr lang="en-US" dirty="0"/>
              <a:t> rules (buffers, no-spray zones)</a:t>
            </a:r>
          </a:p>
          <a:p>
            <a:pPr lvl="1"/>
            <a:endParaRPr lang="en-US" dirty="0"/>
          </a:p>
          <a:p>
            <a:pPr lvl="1"/>
            <a:r>
              <a:rPr lang="en-GB" b="1" dirty="0"/>
              <a:t>Calculates exact </a:t>
            </a:r>
            <a:r>
              <a:rPr lang="en-GB" dirty="0"/>
              <a:t>sprayable area</a:t>
            </a:r>
          </a:p>
          <a:p>
            <a:pPr lvl="1"/>
            <a:endParaRPr lang="en-GB" b="1" dirty="0"/>
          </a:p>
          <a:p>
            <a:pPr lvl="1"/>
            <a:r>
              <a:rPr lang="en-GB" b="1" dirty="0"/>
              <a:t>Alerts</a:t>
            </a:r>
            <a:r>
              <a:rPr lang="en-GB" dirty="0"/>
              <a:t> on boundary violations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GB" b="1" dirty="0"/>
              <a:t>Exports</a:t>
            </a:r>
            <a:r>
              <a:rPr lang="en-GB" dirty="0"/>
              <a:t> data for FMIS integration</a:t>
            </a:r>
          </a:p>
          <a:p>
            <a:pPr lvl="1"/>
            <a:endParaRPr lang="en-US" dirty="0"/>
          </a:p>
          <a:p>
            <a:pPr lvl="1"/>
            <a:r>
              <a:rPr lang="en-GB" dirty="0"/>
              <a:t>Generates a </a:t>
            </a:r>
            <a:r>
              <a:rPr lang="en-GB" b="1" dirty="0"/>
              <a:t>standardized</a:t>
            </a:r>
            <a:r>
              <a:rPr lang="en-GB" dirty="0"/>
              <a:t> compliance report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2B04DD-2B45-E736-4915-9434F94B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404" y="2811746"/>
            <a:ext cx="187468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3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3CB8-9E93-E8FB-77D8-D60F4DF1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Regulation Check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313C42-053A-86EC-5B7A-8E2CCF6B2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9464" y="952551"/>
            <a:ext cx="4256394" cy="4559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F34E0-916D-2452-5CD1-AF265CE6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49" y="1286299"/>
            <a:ext cx="5730737" cy="400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055664-BAC1-EC53-561B-2785859A0EB0}"/>
              </a:ext>
            </a:extLst>
          </p:cNvPr>
          <p:cNvSpPr txBox="1"/>
          <p:nvPr/>
        </p:nvSpPr>
        <p:spPr>
          <a:xfrm>
            <a:off x="3117312" y="5584353"/>
            <a:ext cx="1700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Source: </a:t>
            </a:r>
            <a:r>
              <a:rPr lang="en-US" sz="1000" dirty="0" err="1"/>
              <a:t>Plantivo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94620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B05E4E16C44A419899AE51C703A258" ma:contentTypeVersion="13" ma:contentTypeDescription="Create a new document." ma:contentTypeScope="" ma:versionID="66294af164d5f9fe012c1c5c0f1671e7">
  <xsd:schema xmlns:xsd="http://www.w3.org/2001/XMLSchema" xmlns:xs="http://www.w3.org/2001/XMLSchema" xmlns:p="http://schemas.microsoft.com/office/2006/metadata/properties" xmlns:ns2="4585495d-1e65-4745-92e1-6a1677e8c6e3" xmlns:ns3="02a07173-652c-41dd-b0b2-15cfa4bda98d" targetNamespace="http://schemas.microsoft.com/office/2006/metadata/properties" ma:root="true" ma:fieldsID="65afc908a14c43f3646218fce714d130" ns2:_="" ns3:_="">
    <xsd:import namespace="4585495d-1e65-4745-92e1-6a1677e8c6e3"/>
    <xsd:import namespace="02a07173-652c-41dd-b0b2-15cfa4bda9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495d-1e65-4745-92e1-6a1677e8c6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7877319-e47f-417e-bb3c-18e630a7aa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07173-652c-41dd-b0b2-15cfa4bda98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25815a7-82c7-4234-aeed-84605e0fb965}" ma:internalName="TaxCatchAll" ma:showField="CatchAllData" ma:web="02a07173-652c-41dd-b0b2-15cfa4bda9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a07173-652c-41dd-b0b2-15cfa4bda98d" xsi:nil="true"/>
    <lcf76f155ced4ddcb4097134ff3c332f xmlns="4585495d-1e65-4745-92e1-6a1677e8c6e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F73425-4BDD-4EE6-ABB6-FEABA62C4735}"/>
</file>

<file path=customXml/itemProps2.xml><?xml version="1.0" encoding="utf-8"?>
<ds:datastoreItem xmlns:ds="http://schemas.openxmlformats.org/officeDocument/2006/customXml" ds:itemID="{0B4E4F2C-2841-4EAE-92DE-E5A4449A6673}">
  <ds:schemaRefs>
    <ds:schemaRef ds:uri="http://schemas.microsoft.com/office/2006/metadata/properties"/>
    <ds:schemaRef ds:uri="http://schemas.microsoft.com/office/infopath/2007/PartnerControls"/>
    <ds:schemaRef ds:uri="02a07173-652c-41dd-b0b2-15cfa4bda98d"/>
    <ds:schemaRef ds:uri="4585495d-1e65-4745-92e1-6a1677e8c6e3"/>
  </ds:schemaRefs>
</ds:datastoreItem>
</file>

<file path=customXml/itemProps3.xml><?xml version="1.0" encoding="utf-8"?>
<ds:datastoreItem xmlns:ds="http://schemas.openxmlformats.org/officeDocument/2006/customXml" ds:itemID="{BC6EF307-3CD0-4533-9F76-5DB00F754C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Widescreen</PresentationFormat>
  <Paragraphs>43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Platform LC Medium</vt:lpstr>
      <vt:lpstr>Times New Roman</vt:lpstr>
      <vt:lpstr>Office</vt:lpstr>
      <vt:lpstr>PowerPoint Presentation</vt:lpstr>
      <vt:lpstr>Background</vt:lpstr>
      <vt:lpstr>Problem Statement</vt:lpstr>
      <vt:lpstr>Problem Scenario</vt:lpstr>
      <vt:lpstr>Present Challenges</vt:lpstr>
      <vt:lpstr>Goal</vt:lpstr>
      <vt:lpstr>Proposed Solution</vt:lpstr>
      <vt:lpstr>Proposed Solution &amp; Impact</vt:lpstr>
      <vt:lpstr> Regulation Check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Jannis Hemp</dc:creator>
  <cp:lastModifiedBy>ms007018@mslic.uni-kl.de</cp:lastModifiedBy>
  <cp:revision>16</cp:revision>
  <dcterms:created xsi:type="dcterms:W3CDTF">2025-08-31T20:01:07Z</dcterms:created>
  <dcterms:modified xsi:type="dcterms:W3CDTF">2025-09-04T10:22:55Z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0x01010043B05E4E16C44A419899AE51C703A258</vt:lpwstr>
  </property>
  <property fmtid="{D5CDD505-2E9C-101B-9397-08002B2CF9AE}" pid="3" name="MediaServiceImageTags">
    <vt:lpwstr/>
  </property>
</Properties>
</file>